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</p:sldMasterIdLst>
  <p:sldIdLst>
    <p:sldId id="256" r:id="rId2"/>
    <p:sldId id="260" r:id="rId3"/>
    <p:sldId id="308" r:id="rId4"/>
    <p:sldId id="309" r:id="rId5"/>
    <p:sldId id="262" r:id="rId6"/>
    <p:sldId id="274" r:id="rId7"/>
    <p:sldId id="270" r:id="rId8"/>
    <p:sldId id="271" r:id="rId9"/>
    <p:sldId id="272" r:id="rId10"/>
    <p:sldId id="273" r:id="rId11"/>
    <p:sldId id="276" r:id="rId12"/>
    <p:sldId id="275" r:id="rId13"/>
    <p:sldId id="277" r:id="rId14"/>
    <p:sldId id="261" r:id="rId15"/>
    <p:sldId id="310" r:id="rId16"/>
    <p:sldId id="259" r:id="rId17"/>
    <p:sldId id="264" r:id="rId18"/>
    <p:sldId id="263" r:id="rId19"/>
    <p:sldId id="265" r:id="rId20"/>
    <p:sldId id="267" r:id="rId21"/>
    <p:sldId id="269" r:id="rId22"/>
    <p:sldId id="320" r:id="rId23"/>
    <p:sldId id="311" r:id="rId24"/>
    <p:sldId id="312" r:id="rId25"/>
    <p:sldId id="315" r:id="rId26"/>
    <p:sldId id="316" r:id="rId27"/>
    <p:sldId id="317" r:id="rId28"/>
    <p:sldId id="318" r:id="rId29"/>
    <p:sldId id="319" r:id="rId30"/>
    <p:sldId id="314" r:id="rId31"/>
    <p:sldId id="278" r:id="rId32"/>
    <p:sldId id="279" r:id="rId33"/>
    <p:sldId id="280" r:id="rId34"/>
    <p:sldId id="281" r:id="rId35"/>
    <p:sldId id="282" r:id="rId36"/>
    <p:sldId id="283" r:id="rId37"/>
    <p:sldId id="285" r:id="rId38"/>
    <p:sldId id="284" r:id="rId39"/>
    <p:sldId id="305" r:id="rId40"/>
    <p:sldId id="286" r:id="rId41"/>
    <p:sldId id="287" r:id="rId42"/>
    <p:sldId id="290" r:id="rId43"/>
    <p:sldId id="291" r:id="rId44"/>
    <p:sldId id="292" r:id="rId45"/>
    <p:sldId id="293" r:id="rId46"/>
    <p:sldId id="294" r:id="rId47"/>
    <p:sldId id="289" r:id="rId48"/>
    <p:sldId id="288" r:id="rId49"/>
    <p:sldId id="307" r:id="rId50"/>
    <p:sldId id="295" r:id="rId51"/>
    <p:sldId id="296" r:id="rId52"/>
    <p:sldId id="299" r:id="rId53"/>
    <p:sldId id="300" r:id="rId54"/>
    <p:sldId id="301" r:id="rId55"/>
    <p:sldId id="302" r:id="rId56"/>
    <p:sldId id="303" r:id="rId57"/>
    <p:sldId id="298" r:id="rId58"/>
    <p:sldId id="297" r:id="rId59"/>
    <p:sldId id="306" r:id="rId60"/>
    <p:sldId id="304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s, Natalie" initials="WN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23" autoAdjust="0"/>
    <p:restoredTop sz="96412" autoAdjust="0"/>
  </p:normalViewPr>
  <p:slideViewPr>
    <p:cSldViewPr snapToGrid="0">
      <p:cViewPr>
        <p:scale>
          <a:sx n="96" d="100"/>
          <a:sy n="96" d="100"/>
        </p:scale>
        <p:origin x="-3558" y="3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image" Target="../media/image30.emf"/><Relationship Id="rId4" Type="http://schemas.openxmlformats.org/officeDocument/2006/relationships/image" Target="../media/image33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image" Target="../media/image38.emf"/><Relationship Id="rId4" Type="http://schemas.openxmlformats.org/officeDocument/2006/relationships/image" Target="../media/image41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image" Target="../media/image46.emf"/><Relationship Id="rId4" Type="http://schemas.openxmlformats.org/officeDocument/2006/relationships/image" Target="../media/image49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image" Target="../media/image54.emf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EE87-EBD5-4F12-A48A-63ACA297AC8F}" type="datetimeFigureOut">
              <a:rPr lang="en-US" smtClean="0"/>
              <a:t>11/30/2016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862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11/30/2016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676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11/30/2016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738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11/30/2016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131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11/30/2016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952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11/30/2016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211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11/30/2016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516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11/30/2016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23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11/30/2016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55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11/30/2016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427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11/30/2016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893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8CD5-6C1E-4009-B41F-6DF62E31D3BE}" type="datetimeFigureOut">
              <a:rPr lang="en-US" smtClean="0"/>
              <a:pPr/>
              <a:t>11/30/2016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204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13" Type="http://schemas.openxmlformats.org/officeDocument/2006/relationships/package" Target="../embeddings/Microsoft_Excel_Worksheet4.xlsx"/><Relationship Id="rId3" Type="http://schemas.openxmlformats.org/officeDocument/2006/relationships/image" Target="../media/image34.jpg"/><Relationship Id="rId7" Type="http://schemas.openxmlformats.org/officeDocument/2006/relationships/package" Target="../embeddings/Microsoft_Excel_Worksheet1.xlsx"/><Relationship Id="rId12" Type="http://schemas.openxmlformats.org/officeDocument/2006/relationships/image" Target="../media/image32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7.jpg"/><Relationship Id="rId11" Type="http://schemas.openxmlformats.org/officeDocument/2006/relationships/package" Target="../embeddings/Microsoft_Excel_Worksheet3.xlsx"/><Relationship Id="rId5" Type="http://schemas.openxmlformats.org/officeDocument/2006/relationships/image" Target="../media/image36.jpg"/><Relationship Id="rId10" Type="http://schemas.openxmlformats.org/officeDocument/2006/relationships/image" Target="../media/image31.emf"/><Relationship Id="rId4" Type="http://schemas.openxmlformats.org/officeDocument/2006/relationships/image" Target="../media/image35.jpg"/><Relationship Id="rId9" Type="http://schemas.openxmlformats.org/officeDocument/2006/relationships/package" Target="../embeddings/Microsoft_Excel_Worksheet2.xlsx"/><Relationship Id="rId14" Type="http://schemas.openxmlformats.org/officeDocument/2006/relationships/image" Target="../media/image33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13" Type="http://schemas.openxmlformats.org/officeDocument/2006/relationships/package" Target="../embeddings/Microsoft_Excel_Worksheet8.xlsx"/><Relationship Id="rId3" Type="http://schemas.openxmlformats.org/officeDocument/2006/relationships/image" Target="../media/image42.jpg"/><Relationship Id="rId7" Type="http://schemas.openxmlformats.org/officeDocument/2006/relationships/package" Target="../embeddings/Microsoft_Excel_Worksheet5.xlsx"/><Relationship Id="rId12" Type="http://schemas.openxmlformats.org/officeDocument/2006/relationships/image" Target="../media/image40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5.jpg"/><Relationship Id="rId11" Type="http://schemas.openxmlformats.org/officeDocument/2006/relationships/package" Target="../embeddings/Microsoft_Excel_Worksheet7.xlsx"/><Relationship Id="rId5" Type="http://schemas.openxmlformats.org/officeDocument/2006/relationships/image" Target="../media/image44.jpg"/><Relationship Id="rId10" Type="http://schemas.openxmlformats.org/officeDocument/2006/relationships/image" Target="../media/image39.emf"/><Relationship Id="rId4" Type="http://schemas.openxmlformats.org/officeDocument/2006/relationships/image" Target="../media/image43.jpg"/><Relationship Id="rId9" Type="http://schemas.openxmlformats.org/officeDocument/2006/relationships/package" Target="../embeddings/Microsoft_Excel_Worksheet6.xlsx"/><Relationship Id="rId14" Type="http://schemas.openxmlformats.org/officeDocument/2006/relationships/image" Target="../media/image41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13" Type="http://schemas.openxmlformats.org/officeDocument/2006/relationships/package" Target="../embeddings/Microsoft_Excel_Worksheet12.xlsx"/><Relationship Id="rId3" Type="http://schemas.openxmlformats.org/officeDocument/2006/relationships/image" Target="../media/image50.jpg"/><Relationship Id="rId7" Type="http://schemas.openxmlformats.org/officeDocument/2006/relationships/package" Target="../embeddings/Microsoft_Excel_Worksheet9.xlsx"/><Relationship Id="rId12" Type="http://schemas.openxmlformats.org/officeDocument/2006/relationships/image" Target="../media/image48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3.jpg"/><Relationship Id="rId11" Type="http://schemas.openxmlformats.org/officeDocument/2006/relationships/package" Target="../embeddings/Microsoft_Excel_Worksheet11.xlsx"/><Relationship Id="rId5" Type="http://schemas.openxmlformats.org/officeDocument/2006/relationships/image" Target="../media/image52.jpg"/><Relationship Id="rId10" Type="http://schemas.openxmlformats.org/officeDocument/2006/relationships/image" Target="../media/image47.emf"/><Relationship Id="rId4" Type="http://schemas.openxmlformats.org/officeDocument/2006/relationships/image" Target="../media/image51.jpg"/><Relationship Id="rId9" Type="http://schemas.openxmlformats.org/officeDocument/2006/relationships/package" Target="../embeddings/Microsoft_Excel_Worksheet10.xlsx"/><Relationship Id="rId14" Type="http://schemas.openxmlformats.org/officeDocument/2006/relationships/image" Target="../media/image49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13.xlsx"/><Relationship Id="rId13" Type="http://schemas.openxmlformats.org/officeDocument/2006/relationships/image" Target="../media/image56.emf"/><Relationship Id="rId3" Type="http://schemas.openxmlformats.org/officeDocument/2006/relationships/image" Target="../media/image59.jpg"/><Relationship Id="rId7" Type="http://schemas.openxmlformats.org/officeDocument/2006/relationships/image" Target="../media/image63.jpg"/><Relationship Id="rId12" Type="http://schemas.openxmlformats.org/officeDocument/2006/relationships/package" Target="../embeddings/Microsoft_Excel_Worksheet15.xlsx"/><Relationship Id="rId17" Type="http://schemas.openxmlformats.org/officeDocument/2006/relationships/image" Target="../media/image58.emf"/><Relationship Id="rId2" Type="http://schemas.openxmlformats.org/officeDocument/2006/relationships/slideLayout" Target="../slideLayouts/slideLayout7.xml"/><Relationship Id="rId16" Type="http://schemas.openxmlformats.org/officeDocument/2006/relationships/package" Target="../embeddings/Microsoft_Excel_Worksheet17.xlsx"/><Relationship Id="rId1" Type="http://schemas.openxmlformats.org/officeDocument/2006/relationships/vmlDrawing" Target="../drawings/vmlDrawing4.vml"/><Relationship Id="rId6" Type="http://schemas.openxmlformats.org/officeDocument/2006/relationships/image" Target="../media/image62.jpg"/><Relationship Id="rId11" Type="http://schemas.openxmlformats.org/officeDocument/2006/relationships/image" Target="../media/image55.emf"/><Relationship Id="rId5" Type="http://schemas.openxmlformats.org/officeDocument/2006/relationships/image" Target="../media/image61.jpg"/><Relationship Id="rId15" Type="http://schemas.openxmlformats.org/officeDocument/2006/relationships/image" Target="../media/image57.emf"/><Relationship Id="rId10" Type="http://schemas.openxmlformats.org/officeDocument/2006/relationships/package" Target="../embeddings/Microsoft_Excel_Worksheet14.xlsx"/><Relationship Id="rId4" Type="http://schemas.openxmlformats.org/officeDocument/2006/relationships/image" Target="../media/image60.jpg"/><Relationship Id="rId9" Type="http://schemas.openxmlformats.org/officeDocument/2006/relationships/image" Target="../media/image54.emf"/><Relationship Id="rId14" Type="http://schemas.openxmlformats.org/officeDocument/2006/relationships/package" Target="../embeddings/Microsoft_Excel_Worksheet16.xlsx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jpg"/><Relationship Id="rId4" Type="http://schemas.openxmlformats.org/officeDocument/2006/relationships/image" Target="../media/image7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jpg"/><Relationship Id="rId4" Type="http://schemas.openxmlformats.org/officeDocument/2006/relationships/image" Target="../media/image7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jpg"/><Relationship Id="rId4" Type="http://schemas.openxmlformats.org/officeDocument/2006/relationships/image" Target="../media/image82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jpg"/><Relationship Id="rId4" Type="http://schemas.openxmlformats.org/officeDocument/2006/relationships/image" Target="../media/image86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jpg"/><Relationship Id="rId4" Type="http://schemas.openxmlformats.org/officeDocument/2006/relationships/image" Target="../media/image97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jpg"/><Relationship Id="rId4" Type="http://schemas.openxmlformats.org/officeDocument/2006/relationships/image" Target="../media/image101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jpg"/><Relationship Id="rId4" Type="http://schemas.openxmlformats.org/officeDocument/2006/relationships/image" Target="../media/image105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jpg"/><Relationship Id="rId4" Type="http://schemas.openxmlformats.org/officeDocument/2006/relationships/image" Target="../media/image113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jpg"/><Relationship Id="rId4" Type="http://schemas.openxmlformats.org/officeDocument/2006/relationships/image" Target="../media/image117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jpg"/><Relationship Id="rId4" Type="http://schemas.openxmlformats.org/officeDocument/2006/relationships/image" Target="../media/image121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6.jpg"/><Relationship Id="rId4" Type="http://schemas.openxmlformats.org/officeDocument/2006/relationships/image" Target="../media/image125.jp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361" y="2063858"/>
            <a:ext cx="11734800" cy="945334"/>
          </a:xfrm>
        </p:spPr>
        <p:txBody>
          <a:bodyPr>
            <a:noAutofit/>
          </a:bodyPr>
          <a:lstStyle/>
          <a:p>
            <a:r>
              <a:rPr lang="en-US" sz="66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Testing and Results</a:t>
            </a:r>
            <a:endParaRPr lang="en-US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881" y="3902618"/>
            <a:ext cx="9144000" cy="2955382"/>
          </a:xfrm>
        </p:spPr>
        <p:txBody>
          <a:bodyPr>
            <a:no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Natalie Williams</a:t>
            </a: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Brandon Klein</a:t>
            </a: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Mentors: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Dahlquist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Ph.D. and B. Fitzpatrick, Ph.D.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Departments of Biology and Mathematics</a:t>
            </a: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Loyola Marymount University</a:t>
            </a: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October 31, 2016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21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053" y="850232"/>
            <a:ext cx="3791712" cy="2843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558" y="850232"/>
            <a:ext cx="3791712" cy="2843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053" y="3838394"/>
            <a:ext cx="3791712" cy="2843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558" y="3838394"/>
            <a:ext cx="3791712" cy="2843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SWI4, YHP1, YOX1, AND ZAP1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147305"/>
              </p:ext>
            </p:extLst>
          </p:nvPr>
        </p:nvGraphicFramePr>
        <p:xfrm>
          <a:off x="10194925" y="802607"/>
          <a:ext cx="850900" cy="1143000"/>
        </p:xfrm>
        <a:graphic>
          <a:graphicData uri="http://schemas.openxmlformats.org/drawingml/2006/table">
            <a:tbl>
              <a:tblPr/>
              <a:tblGrid>
                <a:gridCol w="850900"/>
              </a:tblGrid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0.1743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0.8684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0.0433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0.0084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0.8152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0.0653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065744"/>
              </p:ext>
            </p:extLst>
          </p:nvPr>
        </p:nvGraphicFramePr>
        <p:xfrm>
          <a:off x="5423401" y="802607"/>
          <a:ext cx="850900" cy="1143000"/>
        </p:xfrm>
        <a:graphic>
          <a:graphicData uri="http://schemas.openxmlformats.org/drawingml/2006/table">
            <a:tbl>
              <a:tblPr/>
              <a:tblGrid>
                <a:gridCol w="850900"/>
              </a:tblGrid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0.6731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0.4839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0.3797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0.6155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0.9652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0.7799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549123"/>
              </p:ext>
            </p:extLst>
          </p:nvPr>
        </p:nvGraphicFramePr>
        <p:xfrm>
          <a:off x="5423401" y="3789266"/>
          <a:ext cx="850900" cy="1143000"/>
        </p:xfrm>
        <a:graphic>
          <a:graphicData uri="http://schemas.openxmlformats.org/drawingml/2006/table">
            <a:tbl>
              <a:tblPr/>
              <a:tblGrid>
                <a:gridCol w="850900"/>
              </a:tblGrid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0.058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0.2181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0.0117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0.2197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0.2658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564871"/>
              </p:ext>
            </p:extLst>
          </p:nvPr>
        </p:nvGraphicFramePr>
        <p:xfrm>
          <a:off x="10185400" y="3789266"/>
          <a:ext cx="850900" cy="1143000"/>
        </p:xfrm>
        <a:graphic>
          <a:graphicData uri="http://schemas.openxmlformats.org/drawingml/2006/table">
            <a:tbl>
              <a:tblPr/>
              <a:tblGrid>
                <a:gridCol w="850900"/>
              </a:tblGrid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0.0089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0.316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0.2503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1.0134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0.8824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0.4562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43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" t="1847" r="1709" b="2609"/>
          <a:stretch/>
        </p:blipFill>
        <p:spPr>
          <a:xfrm>
            <a:off x="2103685" y="1462252"/>
            <a:ext cx="8012430" cy="50621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3768" y="401053"/>
            <a:ext cx="106198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Weighted WT Network appears to have more activation than repression of genes within the network.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49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-genes_36-edges_degree-distribution_20161107_10.23.3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295" y="15001"/>
            <a:ext cx="6842999" cy="684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4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1895" y="513347"/>
            <a:ext cx="994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Optimized Production Rates and Threshold B Values for wt Network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756832"/>
              </p:ext>
            </p:extLst>
          </p:nvPr>
        </p:nvGraphicFramePr>
        <p:xfrm>
          <a:off x="3231278" y="1012360"/>
          <a:ext cx="5944806" cy="5520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602"/>
                <a:gridCol w="1981602"/>
                <a:gridCol w="1981602"/>
              </a:tblGrid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production_rate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threshold_b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0.0576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0.0576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ACE2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0.1339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0.2621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AFT2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0.2900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4.5169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0.1582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1.3581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ASH1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1.5299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0.7641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CIN5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1.1528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2.6976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GCN4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0.1812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2.4228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GLN3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0.3601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1.3441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HAP4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2.3448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1.7451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HMO1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0.4833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1.3129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MSN2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0.5739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0.8961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SFP1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1.0066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1.2433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SWI4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3.3941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YHP1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0.1513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0.3128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YOX1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0.7856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2.9816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ZAP1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0.1265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0.1265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09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7789"/>
            <a:ext cx="12192000" cy="1156253"/>
          </a:xfrm>
        </p:spPr>
        <p:txBody>
          <a:bodyPr>
            <a:normAutofit fontScale="90000"/>
          </a:bodyPr>
          <a:lstStyle/>
          <a:p>
            <a:r>
              <a:rPr lang="en-US" sz="5200" dirty="0" smtClean="0">
                <a:latin typeface="Arial" panose="020B0604020202020204" pitchFamily="34" charset="0"/>
                <a:cs typeface="Arial" panose="020B0604020202020204" pitchFamily="34" charset="0"/>
              </a:rPr>
              <a:t>dCIN5 17 gene </a:t>
            </a:r>
            <a:r>
              <a:rPr lang="en-US" sz="5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5200" dirty="0" smtClean="0">
                <a:latin typeface="Arial" panose="020B0604020202020204" pitchFamily="34" charset="0"/>
                <a:cs typeface="Arial" panose="020B0604020202020204" pitchFamily="34" charset="0"/>
              </a:rPr>
              <a:t> Testing Results</a:t>
            </a:r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5642" y="1304909"/>
            <a:ext cx="10515600" cy="475766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 of: 2016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Nov. 16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6884" y="1823661"/>
            <a:ext cx="2406316" cy="4847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 Composed of the following genes: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ACE2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CIN5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GCR2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GLN3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HAP4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HMO1</a:t>
            </a:r>
            <a:endParaRPr lang="en-US" sz="15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MCM1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MGA2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MSN2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RDS3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SFP1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STB5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SWI4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SWI5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YHP1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YOX1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ZAP1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631" y="1823661"/>
            <a:ext cx="7595968" cy="48014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859869" y="1327266"/>
            <a:ext cx="2085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dCIN5 Information:</a:t>
            </a:r>
          </a:p>
          <a:p>
            <a:r>
              <a:rPr lang="en-US" b="1" dirty="0" smtClean="0"/>
              <a:t>17</a:t>
            </a:r>
            <a:r>
              <a:rPr lang="en-US" dirty="0" smtClean="0"/>
              <a:t> </a:t>
            </a:r>
            <a:r>
              <a:rPr lang="en-US" dirty="0" smtClean="0"/>
              <a:t>Nodes (Genes)</a:t>
            </a:r>
          </a:p>
          <a:p>
            <a:r>
              <a:rPr lang="en-US" b="1" dirty="0" smtClean="0"/>
              <a:t>32</a:t>
            </a:r>
            <a:r>
              <a:rPr lang="en-US" dirty="0" smtClean="0"/>
              <a:t> </a:t>
            </a:r>
            <a:r>
              <a:rPr lang="en-US" dirty="0" smtClean="0"/>
              <a:t>Edges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19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 Output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981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Penalty</a:t>
                      </a:r>
                      <a:r>
                        <a:rPr lang="en-US" baseline="0" dirty="0" smtClean="0"/>
                        <a:t> 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1.7570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0.7864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minLSE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0.5449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LSE:minLSE</a:t>
                      </a:r>
                      <a:r>
                        <a:rPr lang="en-US" dirty="0" smtClean="0"/>
                        <a:t> ratio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1.4100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Iteration 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118,921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493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ACE2, CIN5, GCR2 AND GLN3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406" y="685258"/>
            <a:ext cx="3791712" cy="28437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056" y="654790"/>
            <a:ext cx="3791712" cy="28437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406" y="3647661"/>
            <a:ext cx="3791712" cy="28437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27" y="3647661"/>
            <a:ext cx="3791712" cy="2843784"/>
          </a:xfrm>
          <a:prstGeom prst="rect">
            <a:avLst/>
          </a:prstGeom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770475"/>
              </p:ext>
            </p:extLst>
          </p:nvPr>
        </p:nvGraphicFramePr>
        <p:xfrm>
          <a:off x="4727161" y="743700"/>
          <a:ext cx="739775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Worksheet" r:id="rId7" imgW="847677" imgH="1438290" progId="Excel.Sheet.12">
                  <p:embed/>
                </p:oleObj>
              </mc:Choice>
              <mc:Fallback>
                <p:oleObj name="Worksheet" r:id="rId7" imgW="847677" imgH="143829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27161" y="743700"/>
                        <a:ext cx="739775" cy="1069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4330255"/>
              </p:ext>
            </p:extLst>
          </p:nvPr>
        </p:nvGraphicFramePr>
        <p:xfrm>
          <a:off x="11049535" y="545459"/>
          <a:ext cx="669745" cy="1233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Worksheet" r:id="rId9" imgW="809588" imgH="1581120" progId="Excel.Sheet.12">
                  <p:embed/>
                </p:oleObj>
              </mc:Choice>
              <mc:Fallback>
                <p:oleObj name="Worksheet" r:id="rId9" imgW="809588" imgH="15811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049535" y="545459"/>
                        <a:ext cx="669745" cy="1233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6330968"/>
              </p:ext>
            </p:extLst>
          </p:nvPr>
        </p:nvGraphicFramePr>
        <p:xfrm>
          <a:off x="11131805" y="3529042"/>
          <a:ext cx="672458" cy="1252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Worksheet" r:id="rId11" imgW="809588" imgH="1581120" progId="Excel.Sheet.12">
                  <p:embed/>
                </p:oleObj>
              </mc:Choice>
              <mc:Fallback>
                <p:oleObj name="Worksheet" r:id="rId11" imgW="809588" imgH="15811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131805" y="3529042"/>
                        <a:ext cx="672458" cy="1252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2061280"/>
              </p:ext>
            </p:extLst>
          </p:nvPr>
        </p:nvGraphicFramePr>
        <p:xfrm>
          <a:off x="4727161" y="3529042"/>
          <a:ext cx="641457" cy="1252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Worksheet" r:id="rId13" imgW="809588" imgH="1581120" progId="Excel.Sheet.12">
                  <p:embed/>
                </p:oleObj>
              </mc:Choice>
              <mc:Fallback>
                <p:oleObj name="Worksheet" r:id="rId13" imgW="809588" imgH="15811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727161" y="3529042"/>
                        <a:ext cx="641457" cy="12527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734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HAP4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, HMO1, MCM1, and MGA2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161" y="715725"/>
            <a:ext cx="3791712" cy="28437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44" y="3618493"/>
            <a:ext cx="3791712" cy="28437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161" y="3618493"/>
            <a:ext cx="3791712" cy="28437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44" y="715725"/>
            <a:ext cx="3791712" cy="2843784"/>
          </a:xfrm>
          <a:prstGeom prst="rect">
            <a:avLst/>
          </a:prstGeom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908864"/>
              </p:ext>
            </p:extLst>
          </p:nvPr>
        </p:nvGraphicFramePr>
        <p:xfrm>
          <a:off x="4527844" y="592703"/>
          <a:ext cx="641457" cy="1252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Worksheet" r:id="rId7" imgW="809588" imgH="1581120" progId="Excel.Sheet.12">
                  <p:embed/>
                </p:oleObj>
              </mc:Choice>
              <mc:Fallback>
                <p:oleObj name="Worksheet" r:id="rId7" imgW="809588" imgH="15811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27844" y="592703"/>
                        <a:ext cx="641457" cy="12527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8748800"/>
              </p:ext>
            </p:extLst>
          </p:nvPr>
        </p:nvGraphicFramePr>
        <p:xfrm>
          <a:off x="4527844" y="3489936"/>
          <a:ext cx="641457" cy="1252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name="Worksheet" r:id="rId9" imgW="809588" imgH="1581120" progId="Excel.Sheet.12">
                  <p:embed/>
                </p:oleObj>
              </mc:Choice>
              <mc:Fallback>
                <p:oleObj name="Worksheet" r:id="rId9" imgW="809588" imgH="15811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27844" y="3489936"/>
                        <a:ext cx="641457" cy="12527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320172"/>
              </p:ext>
            </p:extLst>
          </p:nvPr>
        </p:nvGraphicFramePr>
        <p:xfrm>
          <a:off x="10553900" y="582764"/>
          <a:ext cx="641457" cy="1252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Worksheet" r:id="rId11" imgW="809588" imgH="1581120" progId="Excel.Sheet.12">
                  <p:embed/>
                </p:oleObj>
              </mc:Choice>
              <mc:Fallback>
                <p:oleObj name="Worksheet" r:id="rId11" imgW="809588" imgH="15811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553900" y="582764"/>
                        <a:ext cx="641457" cy="12527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2897299"/>
              </p:ext>
            </p:extLst>
          </p:nvPr>
        </p:nvGraphicFramePr>
        <p:xfrm>
          <a:off x="10550495" y="3489936"/>
          <a:ext cx="588631" cy="1252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name="Worksheet" r:id="rId13" imgW="742866" imgH="1581120" progId="Excel.Sheet.12">
                  <p:embed/>
                </p:oleObj>
              </mc:Choice>
              <mc:Fallback>
                <p:oleObj name="Worksheet" r:id="rId13" imgW="742866" imgH="15811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0550495" y="3489936"/>
                        <a:ext cx="588631" cy="12527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687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MSN2, RDS3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, SFP1,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and STB5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465" y="3747052"/>
            <a:ext cx="3791712" cy="28437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026" y="3559509"/>
            <a:ext cx="3791712" cy="28437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465" y="715725"/>
            <a:ext cx="3791712" cy="28437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026" y="715725"/>
            <a:ext cx="3791712" cy="2843784"/>
          </a:xfrm>
          <a:prstGeom prst="rect">
            <a:avLst/>
          </a:prstGeom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8873041"/>
              </p:ext>
            </p:extLst>
          </p:nvPr>
        </p:nvGraphicFramePr>
        <p:xfrm>
          <a:off x="4701038" y="582764"/>
          <a:ext cx="656153" cy="1252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Worksheet" r:id="rId7" imgW="800134" imgH="1581120" progId="Excel.Sheet.12">
                  <p:embed/>
                </p:oleObj>
              </mc:Choice>
              <mc:Fallback>
                <p:oleObj name="Worksheet" r:id="rId7" imgW="800134" imgH="15811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01038" y="582764"/>
                        <a:ext cx="656153" cy="12527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6757995"/>
              </p:ext>
            </p:extLst>
          </p:nvPr>
        </p:nvGraphicFramePr>
        <p:xfrm>
          <a:off x="10884128" y="582764"/>
          <a:ext cx="763251" cy="1252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Worksheet" r:id="rId9" imgW="876311" imgH="1438290" progId="Excel.Sheet.12">
                  <p:embed/>
                </p:oleObj>
              </mc:Choice>
              <mc:Fallback>
                <p:oleObj name="Worksheet" r:id="rId9" imgW="876311" imgH="143829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884128" y="582764"/>
                        <a:ext cx="763251" cy="12527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6672131"/>
              </p:ext>
            </p:extLst>
          </p:nvPr>
        </p:nvGraphicFramePr>
        <p:xfrm>
          <a:off x="10907292" y="3426548"/>
          <a:ext cx="716923" cy="1252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Worksheet" r:id="rId11" imgW="904945" imgH="1581120" progId="Excel.Sheet.12">
                  <p:embed/>
                </p:oleObj>
              </mc:Choice>
              <mc:Fallback>
                <p:oleObj name="Worksheet" r:id="rId11" imgW="904945" imgH="15811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907292" y="3426548"/>
                        <a:ext cx="716923" cy="12527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2187431"/>
              </p:ext>
            </p:extLst>
          </p:nvPr>
        </p:nvGraphicFramePr>
        <p:xfrm>
          <a:off x="4701038" y="3612958"/>
          <a:ext cx="641457" cy="1252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Worksheet" r:id="rId13" imgW="809588" imgH="1581120" progId="Excel.Sheet.12">
                  <p:embed/>
                </p:oleObj>
              </mc:Choice>
              <mc:Fallback>
                <p:oleObj name="Worksheet" r:id="rId13" imgW="809588" imgH="15811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701038" y="3612958"/>
                        <a:ext cx="641457" cy="12527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203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6884" y="192505"/>
            <a:ext cx="110048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SWI4, SWI5, YHP1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, YOX1 AND ZAP1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78" y="4015408"/>
            <a:ext cx="3413760" cy="2560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748" y="3836504"/>
            <a:ext cx="3413760" cy="25603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852" y="3836504"/>
            <a:ext cx="3413760" cy="25603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566" y="1146612"/>
            <a:ext cx="3413760" cy="25603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409" y="1013792"/>
            <a:ext cx="3413760" cy="2560320"/>
          </a:xfrm>
          <a:prstGeom prst="rect">
            <a:avLst/>
          </a:prstGeom>
        </p:spPr>
      </p:pic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1527677"/>
              </p:ext>
            </p:extLst>
          </p:nvPr>
        </p:nvGraphicFramePr>
        <p:xfrm>
          <a:off x="5588691" y="917368"/>
          <a:ext cx="709376" cy="1252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Worksheet" r:id="rId8" imgW="895221" imgH="1581120" progId="Excel.Sheet.12">
                  <p:embed/>
                </p:oleObj>
              </mc:Choice>
              <mc:Fallback>
                <p:oleObj name="Worksheet" r:id="rId8" imgW="895221" imgH="15811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88691" y="917368"/>
                        <a:ext cx="709376" cy="12527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8783255"/>
              </p:ext>
            </p:extLst>
          </p:nvPr>
        </p:nvGraphicFramePr>
        <p:xfrm>
          <a:off x="9840403" y="782640"/>
          <a:ext cx="701830" cy="1252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Worksheet" r:id="rId10" imgW="885766" imgH="1581120" progId="Excel.Sheet.12">
                  <p:embed/>
                </p:oleObj>
              </mc:Choice>
              <mc:Fallback>
                <p:oleObj name="Worksheet" r:id="rId10" imgW="885766" imgH="15811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840403" y="782640"/>
                        <a:ext cx="701830" cy="12527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5725586"/>
              </p:ext>
            </p:extLst>
          </p:nvPr>
        </p:nvGraphicFramePr>
        <p:xfrm>
          <a:off x="3333336" y="3776870"/>
          <a:ext cx="739562" cy="1252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Worksheet" r:id="rId12" imgW="933579" imgH="1581120" progId="Excel.Sheet.12">
                  <p:embed/>
                </p:oleObj>
              </mc:Choice>
              <mc:Fallback>
                <p:oleObj name="Worksheet" r:id="rId12" imgW="933579" imgH="15811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33336" y="3776870"/>
                        <a:ext cx="739562" cy="12527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5764202"/>
              </p:ext>
            </p:extLst>
          </p:nvPr>
        </p:nvGraphicFramePr>
        <p:xfrm>
          <a:off x="7343090" y="3603929"/>
          <a:ext cx="792388" cy="1252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Worksheet" r:id="rId14" imgW="1000032" imgH="1581120" progId="Excel.Sheet.12">
                  <p:embed/>
                </p:oleObj>
              </mc:Choice>
              <mc:Fallback>
                <p:oleObj name="Worksheet" r:id="rId14" imgW="1000032" imgH="15811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343090" y="3603929"/>
                        <a:ext cx="792388" cy="12527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4432574"/>
              </p:ext>
            </p:extLst>
          </p:nvPr>
        </p:nvGraphicFramePr>
        <p:xfrm>
          <a:off x="11404513" y="3593990"/>
          <a:ext cx="679190" cy="1252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Worksheet" r:id="rId16" imgW="857132" imgH="1581120" progId="Excel.Sheet.12">
                  <p:embed/>
                </p:oleObj>
              </mc:Choice>
              <mc:Fallback>
                <p:oleObj name="Worksheet" r:id="rId16" imgW="857132" imgH="15811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1404513" y="3593990"/>
                        <a:ext cx="679190" cy="12527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209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828" y="585216"/>
            <a:ext cx="11225418" cy="724600"/>
          </a:xfrm>
        </p:spPr>
        <p:txBody>
          <a:bodyPr>
            <a:no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Last week, we tested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with our 5 database-generated Networks.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554330"/>
            <a:ext cx="9720073" cy="487597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 smtClean="0"/>
              <a:t>1) Input sheets were made for five database-derived networks (wt, dCIN5, dGLN3, dHAP4, dZAP1).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 smtClean="0"/>
              <a:t>2) Model runs were performed for each network.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 smtClean="0"/>
              <a:t>3) </a:t>
            </a:r>
            <a:r>
              <a:rPr lang="en-US" sz="3200" dirty="0"/>
              <a:t>P</a:t>
            </a:r>
            <a:r>
              <a:rPr lang="en-US" sz="3200" dirty="0" smtClean="0"/>
              <a:t>reliminary results from the runs are presented here.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 smtClean="0"/>
              <a:t>4) We will work towards developing an in depth analysis of these results in the coming weeks.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6422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3768" y="401053"/>
            <a:ext cx="106198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Weighted dCIN5 Network from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GRNSight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appears to have an equal distribution of high activation and repression.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705" y="1355160"/>
            <a:ext cx="8378686" cy="526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6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10539" y="685800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dEGREE</a:t>
            </a:r>
            <a:r>
              <a:rPr lang="en-US" dirty="0" smtClean="0"/>
              <a:t> distribution here</a:t>
            </a:r>
          </a:p>
        </p:txBody>
      </p:sp>
    </p:spTree>
    <p:extLst>
      <p:ext uri="{BB962C8B-B14F-4D97-AF65-F5344CB8AC3E}">
        <p14:creationId xmlns:p14="http://schemas.microsoft.com/office/powerpoint/2010/main" val="292531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3854270" y="1224280"/>
          <a:ext cx="5061859" cy="516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9905"/>
                <a:gridCol w="2155977"/>
                <a:gridCol w="2155977"/>
              </a:tblGrid>
              <a:tr h="259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id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threshold_b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production_rate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  <a:tr h="259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ACE2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1.4950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0.2233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  <a:tr h="259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CIN5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0.3752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0.8464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  <a:tr h="259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GCR2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0.2328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0.2328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  <a:tr h="259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GLN3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0.5978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0.2889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  <a:tr h="259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HAP4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3.1300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1.2711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  <a:tr h="259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HMO1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1.8877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0.5459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  <a:tr h="259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MCM1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0.2061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0.1443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  <a:tr h="259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MGA2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0.0327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0.2674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  <a:tr h="259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MSN2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1.8024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2.6109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  <a:tr h="259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RDS3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0.6593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0.1996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  <a:tr h="259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SFP1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0.7107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0.5865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  <a:tr h="259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STB5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0.1796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0.2471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  <a:tr h="259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1.7389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0.2758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  <a:tr h="259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0.1242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0.8183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  <a:tr h="259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YHP1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0.9109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0.7462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  <a:tr h="259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YOX1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0.0539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1.1141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  <a:tr h="259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ZAP1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0.1322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0.1322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62421" y="104046"/>
            <a:ext cx="8657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Optimized Production Rates and Threshold B Values for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dCIN5 17 gene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72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weighted_dCIN5_14-nodes_25-edg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"/>
          <a:stretch/>
        </p:blipFill>
        <p:spPr>
          <a:xfrm>
            <a:off x="2464903" y="1952163"/>
            <a:ext cx="9008165" cy="4725824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67789"/>
            <a:ext cx="12192000" cy="11562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dirty="0" smtClean="0">
                <a:latin typeface="Arial" panose="020B0604020202020204" pitchFamily="34" charset="0"/>
                <a:cs typeface="Arial" panose="020B0604020202020204" pitchFamily="34" charset="0"/>
              </a:rPr>
              <a:t>dCIN5 14 gene </a:t>
            </a:r>
            <a:r>
              <a:rPr lang="en-US" sz="5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5200" dirty="0" smtClean="0">
                <a:latin typeface="Arial" panose="020B0604020202020204" pitchFamily="34" charset="0"/>
                <a:cs typeface="Arial" panose="020B0604020202020204" pitchFamily="34" charset="0"/>
              </a:rPr>
              <a:t> Testing Results</a:t>
            </a:r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7493" y="2237583"/>
            <a:ext cx="240631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 Composed of the following genes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CIN5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GCR2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GLN3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HAP4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HMO1</a:t>
            </a:r>
            <a:endParaRPr lang="en-US" sz="15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MGA2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MSN2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RDS3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SFP1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STB5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SWI4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SWI5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YHP1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YOX1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70958"/>
          <a:stretch/>
        </p:blipFill>
        <p:spPr>
          <a:xfrm>
            <a:off x="307493" y="1247825"/>
            <a:ext cx="3181142" cy="6462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89687" y="1127967"/>
            <a:ext cx="2085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dCIN5 Information:</a:t>
            </a:r>
          </a:p>
          <a:p>
            <a:r>
              <a:rPr lang="en-US" b="1" dirty="0" smtClean="0"/>
              <a:t>14</a:t>
            </a:r>
            <a:r>
              <a:rPr lang="en-US" dirty="0" smtClean="0"/>
              <a:t> </a:t>
            </a:r>
            <a:r>
              <a:rPr lang="en-US" dirty="0" smtClean="0"/>
              <a:t>Nodes (Genes)</a:t>
            </a:r>
          </a:p>
          <a:p>
            <a:r>
              <a:rPr lang="en-US" b="1" dirty="0" smtClean="0"/>
              <a:t>25</a:t>
            </a:r>
            <a:r>
              <a:rPr lang="en-US" dirty="0" smtClean="0"/>
              <a:t> </a:t>
            </a:r>
            <a:r>
              <a:rPr lang="en-US" dirty="0" smtClean="0"/>
              <a:t>Edges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29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 Output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981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Penalty</a:t>
                      </a:r>
                      <a:r>
                        <a:rPr lang="en-US" baseline="0" dirty="0" smtClean="0"/>
                        <a:t> Term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1.8830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0.6634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minLSE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0.4885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LSE:minLSE</a:t>
                      </a:r>
                      <a:r>
                        <a:rPr lang="en-US" baseline="0" dirty="0" smtClean="0"/>
                        <a:t> ratio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1.3580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Iteration 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53,862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54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9397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Output Estimation of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CIN5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GCR2, GLN3 and HAP4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713" y="894522"/>
            <a:ext cx="3791712" cy="2843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487" y="3648257"/>
            <a:ext cx="3791712" cy="28437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713" y="3637722"/>
            <a:ext cx="3791712" cy="28437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487" y="793938"/>
            <a:ext cx="3791712" cy="284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46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9397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Output Estimation of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HMO1, MGA2, MSN2, and RDS3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287" y="814413"/>
            <a:ext cx="3791712" cy="28437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658197"/>
            <a:ext cx="3791712" cy="28437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287" y="3658197"/>
            <a:ext cx="3791712" cy="28437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814413"/>
            <a:ext cx="3791712" cy="284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06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9397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Output Estimation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of SFP1, STB5, SWI4, and SWI5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358" y="935590"/>
            <a:ext cx="3791712" cy="28437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905" y="3820443"/>
            <a:ext cx="3791712" cy="28437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088" y="3820443"/>
            <a:ext cx="3791712" cy="28437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905" y="941753"/>
            <a:ext cx="3791712" cy="284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2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9397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Output Estimation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of YHP1 and YOX1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87" y="1977887"/>
            <a:ext cx="3791712" cy="28437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977887"/>
            <a:ext cx="3791712" cy="284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63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891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Degree 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807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9321" y="37870"/>
            <a:ext cx="110850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Unweighted visualization of the 5 database-generated GRNs via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GRNSight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Content Placeholder 1" descr="wt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" b="1056"/>
          <a:stretch>
            <a:fillRect/>
          </a:stretch>
        </p:blipFill>
        <p:spPr>
          <a:xfrm>
            <a:off x="22774" y="1426224"/>
            <a:ext cx="4127468" cy="2560320"/>
          </a:xfrm>
          <a:prstGeom prst="rect">
            <a:avLst/>
          </a:prstGeom>
        </p:spPr>
      </p:pic>
      <p:pic>
        <p:nvPicPr>
          <p:cNvPr id="5" name="Content Placeholder 1" descr="dGLN3 Network JPE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" b="1172"/>
          <a:stretch>
            <a:fillRect/>
          </a:stretch>
        </p:blipFill>
        <p:spPr>
          <a:xfrm>
            <a:off x="120898" y="4295682"/>
            <a:ext cx="4127469" cy="2560320"/>
          </a:xfrm>
          <a:prstGeom prst="rect">
            <a:avLst/>
          </a:prstGeom>
        </p:spPr>
      </p:pic>
      <p:pic>
        <p:nvPicPr>
          <p:cNvPr id="6" name="Content Placeholder 6" descr="dHAP4 Network jpeg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" b="896"/>
          <a:stretch>
            <a:fillRect/>
          </a:stretch>
        </p:blipFill>
        <p:spPr>
          <a:xfrm>
            <a:off x="8162761" y="4286962"/>
            <a:ext cx="4127468" cy="2560320"/>
          </a:xfrm>
          <a:prstGeom prst="rect">
            <a:avLst/>
          </a:prstGeom>
        </p:spPr>
      </p:pic>
      <p:pic>
        <p:nvPicPr>
          <p:cNvPr id="7" name="Content Placeholder 4" descr="dZAP1 Network JPE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" b="1178"/>
          <a:stretch>
            <a:fillRect/>
          </a:stretch>
        </p:blipFill>
        <p:spPr>
          <a:xfrm>
            <a:off x="4248367" y="4291602"/>
            <a:ext cx="4127469" cy="25603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7095" y="1138989"/>
            <a:ext cx="316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WT Unweighted Network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011676" y="1138989"/>
            <a:ext cx="4191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dCIN5 </a:t>
            </a:r>
            <a:r>
              <a:rPr lang="en-US" dirty="0" smtClean="0"/>
              <a:t>17-gene Unweighted </a:t>
            </a:r>
            <a:r>
              <a:rPr lang="en-US" dirty="0" smtClean="0"/>
              <a:t>Network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9001" y="3924310"/>
            <a:ext cx="316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dGLN3 Unweighted Network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97819" y="3942543"/>
            <a:ext cx="316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dHAP4 Unweighted Network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74908" y="3942543"/>
            <a:ext cx="316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dZAP1 Unweighted Network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252425" y="1140894"/>
            <a:ext cx="4050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dCIN5 </a:t>
            </a:r>
            <a:r>
              <a:rPr lang="en-US" dirty="0" smtClean="0"/>
              <a:t>14-gene Unweighted </a:t>
            </a:r>
            <a:r>
              <a:rPr lang="en-US" dirty="0" smtClean="0"/>
              <a:t>Network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327" y="1445272"/>
            <a:ext cx="4050434" cy="25603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501" y="1445272"/>
            <a:ext cx="4107808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18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328005"/>
              </p:ext>
            </p:extLst>
          </p:nvPr>
        </p:nvGraphicFramePr>
        <p:xfrm>
          <a:off x="3932741" y="1304708"/>
          <a:ext cx="4680857" cy="5016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854"/>
                <a:gridCol w="1501709"/>
                <a:gridCol w="2428294"/>
              </a:tblGrid>
              <a:tr h="22822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id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threshold_b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production_rate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  <a:tr h="22822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CIN5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0.2500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1.5792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  <a:tr h="44634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GCR2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0.2253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0.2253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  <a:tr h="29519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GLN3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0.7220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0.4174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  <a:tr h="29519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HAP4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2.1782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1.0796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  <a:tr h="44634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HMO1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1.7324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0.5122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  <a:tr h="44634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MGA2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0.0252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0.2725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  <a:tr h="44634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MSN2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1.4075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2.1830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  <a:tr h="29519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RDS3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1.0634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0.2958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  <a:tr h="29519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SFP1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0.8488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1.4101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  <a:tr h="29519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STB5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1.4014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0.6012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  <a:tr h="29519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0.5609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0.3355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  <a:tr h="29519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0.5153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1.1400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  <a:tr h="29519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YHP1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1.8135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1.8826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  <a:tr h="29519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YOX1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0.2274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1.3668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62421" y="104046"/>
            <a:ext cx="8657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Optimized Production Rates and Threshold B Values for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dCIN5 14 gene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500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471" y="-6054"/>
            <a:ext cx="10515600" cy="120989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dGLN3 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Testing Results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255" y="1295456"/>
            <a:ext cx="2897250" cy="501260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 of: 2016 Oct. 30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3255" y="2481193"/>
            <a:ext cx="2643065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 composed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following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1600" b="1" dirty="0" smtClean="0">
                <a:latin typeface="Arial"/>
                <a:cs typeface="Arial"/>
              </a:rPr>
              <a:t>CIN5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CYC8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GCR2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GLN3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HAP4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HMO1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MSN2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MSN4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SFP1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SWI4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SWI5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TEC1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YHP1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YOX1 </a:t>
            </a:r>
            <a:endParaRPr lang="en-US" sz="1500" b="1" dirty="0">
              <a:latin typeface="Arial"/>
              <a:cs typeface="Arial"/>
            </a:endParaRPr>
          </a:p>
        </p:txBody>
      </p:sp>
      <p:pic>
        <p:nvPicPr>
          <p:cNvPr id="7" name="Content Placeholder 1" descr="dGLN3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" b="1172"/>
          <a:stretch>
            <a:fillRect/>
          </a:stretch>
        </p:blipFill>
        <p:spPr>
          <a:xfrm>
            <a:off x="2986320" y="2430247"/>
            <a:ext cx="6879575" cy="42674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03368" y="1295456"/>
            <a:ext cx="2566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dGLN3 Information:</a:t>
            </a:r>
          </a:p>
          <a:p>
            <a:r>
              <a:rPr lang="en-US" b="1" dirty="0" smtClean="0"/>
              <a:t>14</a:t>
            </a:r>
            <a:r>
              <a:rPr lang="en-US" dirty="0" smtClean="0"/>
              <a:t> Nodes (Genes)</a:t>
            </a:r>
          </a:p>
          <a:p>
            <a:r>
              <a:rPr lang="en-US" b="1" dirty="0" smtClean="0"/>
              <a:t>35</a:t>
            </a:r>
            <a:r>
              <a:rPr lang="en-US" dirty="0" smtClean="0"/>
              <a:t> Edges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66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 Outputs – dGLN3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53064"/>
              </p:ext>
            </p:extLst>
          </p:nvPr>
        </p:nvGraphicFramePr>
        <p:xfrm>
          <a:off x="1097384" y="2451389"/>
          <a:ext cx="9990394" cy="3646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5197"/>
                <a:gridCol w="4995197"/>
              </a:tblGrid>
              <a:tr h="6077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Parameter</a:t>
                      </a:r>
                    </a:p>
                  </a:txBody>
                  <a:tcPr marL="20814" marR="20814" marT="2081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Value</a:t>
                      </a:r>
                    </a:p>
                  </a:txBody>
                  <a:tcPr marL="20814" marR="20814" marT="20814" marB="0" anchor="ctr"/>
                </a:tc>
              </a:tr>
              <a:tr h="6077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Penalty</a:t>
                      </a:r>
                    </a:p>
                  </a:txBody>
                  <a:tcPr marL="20814" marR="20814" marT="2081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1.7895</a:t>
                      </a:r>
                      <a:endParaRPr lang="nb-NO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20814" marR="20814" marT="20814" marB="0" anchor="ctr"/>
                </a:tc>
              </a:tr>
              <a:tr h="6077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LSE</a:t>
                      </a:r>
                    </a:p>
                  </a:txBody>
                  <a:tcPr marL="20814" marR="20814" marT="2081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0.6994</a:t>
                      </a:r>
                      <a:endParaRPr lang="it-IT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20814" marR="20814" marT="20814" marB="0" anchor="ctr"/>
                </a:tc>
              </a:tr>
              <a:tr h="6077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min LSE</a:t>
                      </a:r>
                    </a:p>
                  </a:txBody>
                  <a:tcPr marL="20814" marR="20814" marT="2081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0.5379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20814" marR="20814" marT="20814" marB="0" anchor="ctr"/>
                </a:tc>
              </a:tr>
              <a:tr h="6077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LSE/</a:t>
                      </a:r>
                      <a:r>
                        <a:rPr lang="en-US" sz="2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minLSE</a:t>
                      </a:r>
                      <a:r>
                        <a:rPr lang="en-US" sz="2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ratio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20814" marR="20814" marT="2081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1.3000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20814" marR="20814" marT="20814" marB="0" anchor="ctr"/>
                </a:tc>
              </a:tr>
              <a:tr h="6077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Iteration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count</a:t>
                      </a:r>
                    </a:p>
                  </a:txBody>
                  <a:tcPr marL="20814" marR="20814" marT="2081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78,124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20814" marR="20814" marT="20814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207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CIN5, CYC8, GCR2, and GLN3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CIN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179" y="845820"/>
            <a:ext cx="3779520" cy="2834640"/>
          </a:xfrm>
          <a:prstGeom prst="rect">
            <a:avLst/>
          </a:prstGeom>
        </p:spPr>
      </p:pic>
      <p:pic>
        <p:nvPicPr>
          <p:cNvPr id="9" name="Picture 8" descr="GCR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43" y="3790133"/>
            <a:ext cx="3779520" cy="2834640"/>
          </a:xfrm>
          <a:prstGeom prst="rect">
            <a:avLst/>
          </a:prstGeom>
        </p:spPr>
      </p:pic>
      <p:pic>
        <p:nvPicPr>
          <p:cNvPr id="10" name="Picture 9" descr="CYC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784" y="837971"/>
            <a:ext cx="3779520" cy="2834640"/>
          </a:xfrm>
          <a:prstGeom prst="rect">
            <a:avLst/>
          </a:prstGeom>
        </p:spPr>
      </p:pic>
      <p:pic>
        <p:nvPicPr>
          <p:cNvPr id="11" name="Picture 10" descr="GLN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541" y="3792773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HAP4, HMO1, MSN2, and MSN4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HAP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152" y="895866"/>
            <a:ext cx="3779520" cy="2834640"/>
          </a:xfrm>
          <a:prstGeom prst="rect">
            <a:avLst/>
          </a:prstGeom>
        </p:spPr>
      </p:pic>
      <p:pic>
        <p:nvPicPr>
          <p:cNvPr id="9" name="Picture 8" descr="HMO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524" y="3871007"/>
            <a:ext cx="3779520" cy="2834640"/>
          </a:xfrm>
          <a:prstGeom prst="rect">
            <a:avLst/>
          </a:prstGeom>
        </p:spPr>
      </p:pic>
      <p:pic>
        <p:nvPicPr>
          <p:cNvPr id="10" name="Picture 9" descr="MSN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436" y="898314"/>
            <a:ext cx="3779520" cy="2834640"/>
          </a:xfrm>
          <a:prstGeom prst="rect">
            <a:avLst/>
          </a:prstGeom>
        </p:spPr>
      </p:pic>
      <p:pic>
        <p:nvPicPr>
          <p:cNvPr id="11" name="Picture 10" descr="MSN4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436" y="3867055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7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SFP1, SWI4, and SWI5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SFP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457" y="2277092"/>
            <a:ext cx="3779520" cy="2834640"/>
          </a:xfrm>
          <a:prstGeom prst="rect">
            <a:avLst/>
          </a:prstGeom>
        </p:spPr>
      </p:pic>
      <p:pic>
        <p:nvPicPr>
          <p:cNvPr id="9" name="Picture 8" descr="SWI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457" y="787121"/>
            <a:ext cx="3779520" cy="2834640"/>
          </a:xfrm>
          <a:prstGeom prst="rect">
            <a:avLst/>
          </a:prstGeom>
        </p:spPr>
      </p:pic>
      <p:pic>
        <p:nvPicPr>
          <p:cNvPr id="10" name="Picture 9" descr="SWI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371" y="3799272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211179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TEC1, YHP1, and YOX1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TEC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857" y="2337052"/>
            <a:ext cx="3779520" cy="2834640"/>
          </a:xfrm>
          <a:prstGeom prst="rect">
            <a:avLst/>
          </a:prstGeom>
        </p:spPr>
      </p:pic>
      <p:pic>
        <p:nvPicPr>
          <p:cNvPr id="8" name="Picture 7" descr="YHP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684" y="843139"/>
            <a:ext cx="3779519" cy="2834640"/>
          </a:xfrm>
          <a:prstGeom prst="rect">
            <a:avLst/>
          </a:prstGeom>
        </p:spPr>
      </p:pic>
      <p:pic>
        <p:nvPicPr>
          <p:cNvPr id="9" name="Picture 8" descr="YOX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580" y="3830967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9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4-genes_35-edges_degree-distribution_20161030_23.28.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597" y="0"/>
            <a:ext cx="6875063" cy="687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3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768" y="92155"/>
            <a:ext cx="1061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Unweighted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dGLN3 Network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1" descr="dGLN3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" b="1172"/>
          <a:stretch>
            <a:fillRect/>
          </a:stretch>
        </p:blipFill>
        <p:spPr>
          <a:xfrm>
            <a:off x="1396174" y="752107"/>
            <a:ext cx="9843254" cy="610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9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768" y="92155"/>
            <a:ext cx="1061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Weighted dGLN3 Network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6" descr="dGLN3 Network--Weight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1060" b="1060"/>
          <a:stretch/>
        </p:blipFill>
        <p:spPr>
          <a:xfrm>
            <a:off x="1424509" y="765564"/>
            <a:ext cx="9336545" cy="609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12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7" y="0"/>
            <a:ext cx="11871158" cy="1325563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Weighted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GRNSight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visualizations of the database-derived GRNs from all 5 strains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Content Placeholder 6" descr="dZAP1 Network--Weight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4" b="1254"/>
          <a:stretch>
            <a:fillRect/>
          </a:stretch>
        </p:blipFill>
        <p:spPr>
          <a:xfrm>
            <a:off x="8089324" y="4297680"/>
            <a:ext cx="4127468" cy="2560320"/>
          </a:xfrm>
          <a:prstGeom prst="rect">
            <a:avLst/>
          </a:prstGeom>
        </p:spPr>
      </p:pic>
      <p:pic>
        <p:nvPicPr>
          <p:cNvPr id="4" name="Content Placeholder 4" descr="dHAP4 Network--Weight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1100" b="1100"/>
          <a:stretch/>
        </p:blipFill>
        <p:spPr>
          <a:xfrm>
            <a:off x="4342725" y="4297680"/>
            <a:ext cx="3923644" cy="2560320"/>
          </a:xfrm>
          <a:prstGeom prst="rect">
            <a:avLst/>
          </a:prstGeom>
        </p:spPr>
      </p:pic>
      <p:pic>
        <p:nvPicPr>
          <p:cNvPr id="5" name="Content Placeholder 6" descr="dGLN3 Network--Weight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1060" b="1060"/>
          <a:stretch/>
        </p:blipFill>
        <p:spPr>
          <a:xfrm>
            <a:off x="99529" y="4297680"/>
            <a:ext cx="3923643" cy="2560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" t="994" r="1324" b="1837"/>
          <a:stretch/>
        </p:blipFill>
        <p:spPr>
          <a:xfrm>
            <a:off x="41189" y="1351005"/>
            <a:ext cx="3921212" cy="24878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56183" y="1042737"/>
            <a:ext cx="358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dCIN5 </a:t>
            </a:r>
            <a:r>
              <a:rPr lang="en-US" dirty="0" smtClean="0"/>
              <a:t>17-gene Weighted </a:t>
            </a:r>
            <a:r>
              <a:rPr lang="en-US" dirty="0" smtClean="0"/>
              <a:t>Network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21309" y="1042737"/>
            <a:ext cx="308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WT Weighted Network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1309" y="4025953"/>
            <a:ext cx="308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dGLN3 Weighted Network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009240" y="4026508"/>
            <a:ext cx="308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dHAP4 Weighted Network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928151" y="4026508"/>
            <a:ext cx="308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dZAP1 Weighted Network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360875" y="1042737"/>
            <a:ext cx="358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dCIN5 </a:t>
            </a:r>
            <a:r>
              <a:rPr lang="en-US" dirty="0" smtClean="0"/>
              <a:t>14-gene Weighted </a:t>
            </a:r>
            <a:r>
              <a:rPr lang="en-US" dirty="0" smtClean="0"/>
              <a:t>Network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236" y="1351005"/>
            <a:ext cx="3994764" cy="24871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239" y="1356093"/>
            <a:ext cx="3959834" cy="248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9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069157"/>
              </p:ext>
            </p:extLst>
          </p:nvPr>
        </p:nvGraphicFramePr>
        <p:xfrm>
          <a:off x="2347883" y="854790"/>
          <a:ext cx="7719507" cy="600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3169"/>
                <a:gridCol w="2573169"/>
                <a:gridCol w="2573169"/>
              </a:tblGrid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id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production_rate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threshold_b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CIN5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1.2710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0.2094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CYC8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0.1608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0.9504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GCR2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0.2204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0.2204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GLN3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0.2845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1.4824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HAP4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1.2569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0.6142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HMO1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0.1829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0.8709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MSN2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0.5202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1.6614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MSN4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1.3203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fi-FI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0.0135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SFP1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1.1973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nb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0.0214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SWI4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0.2878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0.7661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SWI5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2.3058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fi-FI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2.5539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TEC1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1.5765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0.3510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YHP1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0.5388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1.1083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YOX1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0.7925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1.6923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21895" y="195370"/>
            <a:ext cx="10933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Optimized Production Rates and Threshold B Values for the dGLN3 Network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48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150" y="144379"/>
            <a:ext cx="10992923" cy="107364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dHAP4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Testing Results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6151" y="1143994"/>
            <a:ext cx="10515600" cy="492302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 of: 2016 Oct. 30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1743" y="2194132"/>
            <a:ext cx="2903621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 composed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following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en-US" sz="1600" b="1" dirty="0" smtClean="0">
                <a:latin typeface="Arial"/>
                <a:cs typeface="Arial"/>
              </a:rPr>
              <a:t>ACE2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ASH1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CIN5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GCR2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GLN3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HAP4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HMO1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MSN2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SFP1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STB5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SWI4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SWI5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YHP1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YOX1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ZAP1 </a:t>
            </a:r>
            <a:endParaRPr lang="en-US" sz="1500" b="1" dirty="0">
              <a:latin typeface="Arial"/>
              <a:cs typeface="Arial"/>
            </a:endParaRPr>
          </a:p>
        </p:txBody>
      </p:sp>
      <p:pic>
        <p:nvPicPr>
          <p:cNvPr id="6" name="Content Placeholder 6" descr="dHAP4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" b="896"/>
          <a:stretch>
            <a:fillRect/>
          </a:stretch>
        </p:blipFill>
        <p:spPr>
          <a:xfrm>
            <a:off x="3085091" y="2167054"/>
            <a:ext cx="7369799" cy="45715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361751" y="45476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498418" y="1192122"/>
            <a:ext cx="3047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dHAP4 Information:</a:t>
            </a:r>
          </a:p>
          <a:p>
            <a:r>
              <a:rPr lang="en-US" b="1" dirty="0" smtClean="0"/>
              <a:t>15</a:t>
            </a:r>
            <a:r>
              <a:rPr lang="en-US" dirty="0" smtClean="0"/>
              <a:t> Nodes (Genes)</a:t>
            </a:r>
          </a:p>
          <a:p>
            <a:r>
              <a:rPr lang="en-US" b="1" dirty="0" smtClean="0"/>
              <a:t>28</a:t>
            </a:r>
            <a:r>
              <a:rPr lang="en-US" dirty="0" smtClean="0"/>
              <a:t> Edges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28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 Outputs – dhap4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552405"/>
              </p:ext>
            </p:extLst>
          </p:nvPr>
        </p:nvGraphicFramePr>
        <p:xfrm>
          <a:off x="1711220" y="2296940"/>
          <a:ext cx="8756112" cy="3787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8056"/>
                <a:gridCol w="4378056"/>
              </a:tblGrid>
              <a:tr h="631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Parameter</a:t>
                      </a:r>
                    </a:p>
                  </a:txBody>
                  <a:tcPr marL="18242" marR="18242" marT="1824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Value</a:t>
                      </a:r>
                    </a:p>
                  </a:txBody>
                  <a:tcPr marL="18242" marR="18242" marT="18242" marB="0" anchor="ctr"/>
                </a:tc>
              </a:tr>
              <a:tr h="631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Penalty</a:t>
                      </a:r>
                    </a:p>
                  </a:txBody>
                  <a:tcPr marL="18242" marR="18242" marT="1824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2.3443</a:t>
                      </a:r>
                      <a:endParaRPr lang="hr-HR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8242" marR="18242" marT="18242" marB="0" anchor="ctr"/>
                </a:tc>
              </a:tr>
              <a:tr h="631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LSE</a:t>
                      </a:r>
                    </a:p>
                  </a:txBody>
                  <a:tcPr marL="18242" marR="18242" marT="1824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0.6919</a:t>
                      </a:r>
                      <a:endParaRPr lang="it-IT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8242" marR="18242" marT="18242" marB="0" anchor="ctr"/>
                </a:tc>
              </a:tr>
              <a:tr h="631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min LSE</a:t>
                      </a:r>
                    </a:p>
                  </a:txBody>
                  <a:tcPr marL="18242" marR="18242" marT="1824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0.4851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8242" marR="18242" marT="18242" marB="0" anchor="ctr"/>
                </a:tc>
              </a:tr>
              <a:tr h="631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LSE/</a:t>
                      </a:r>
                      <a:r>
                        <a:rPr lang="en-US" sz="2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minLSE</a:t>
                      </a: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ratio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8242" marR="18242" marT="1824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1.4263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8242" marR="18242" marT="18242" marB="0" anchor="ctr"/>
                </a:tc>
              </a:tr>
              <a:tr h="631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Iteration 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count</a:t>
                      </a:r>
                    </a:p>
                  </a:txBody>
                  <a:tcPr marL="18242" marR="18242" marT="1824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62,139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8242" marR="18242" marT="18242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473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ACE2, ASH1, CIN5, and GCR2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CIN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823" y="3817947"/>
            <a:ext cx="3779520" cy="2834640"/>
          </a:xfrm>
          <a:prstGeom prst="rect">
            <a:avLst/>
          </a:prstGeom>
        </p:spPr>
      </p:pic>
      <p:pic>
        <p:nvPicPr>
          <p:cNvPr id="5" name="Picture 4" descr="ACE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824" y="827236"/>
            <a:ext cx="3779520" cy="2834640"/>
          </a:xfrm>
          <a:prstGeom prst="rect">
            <a:avLst/>
          </a:prstGeom>
        </p:spPr>
      </p:pic>
      <p:pic>
        <p:nvPicPr>
          <p:cNvPr id="7" name="Picture 6" descr="ASH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486" y="825737"/>
            <a:ext cx="3779519" cy="2834640"/>
          </a:xfrm>
          <a:prstGeom prst="rect">
            <a:avLst/>
          </a:prstGeom>
        </p:spPr>
      </p:pic>
      <p:pic>
        <p:nvPicPr>
          <p:cNvPr id="8" name="Picture 7" descr="GCR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054" y="3805516"/>
            <a:ext cx="3779521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0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GLN3, HAP4, HMO1, and MSN2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GLN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232" y="804532"/>
            <a:ext cx="3779520" cy="2834640"/>
          </a:xfrm>
          <a:prstGeom prst="rect">
            <a:avLst/>
          </a:prstGeom>
        </p:spPr>
      </p:pic>
      <p:pic>
        <p:nvPicPr>
          <p:cNvPr id="5" name="Picture 4" descr="HMO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813" y="3812291"/>
            <a:ext cx="3779519" cy="2834640"/>
          </a:xfrm>
          <a:prstGeom prst="rect">
            <a:avLst/>
          </a:prstGeom>
        </p:spPr>
      </p:pic>
      <p:pic>
        <p:nvPicPr>
          <p:cNvPr id="7" name="Picture 6" descr="HAP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668" y="810595"/>
            <a:ext cx="3779520" cy="2834640"/>
          </a:xfrm>
          <a:prstGeom prst="rect">
            <a:avLst/>
          </a:prstGeom>
        </p:spPr>
      </p:pic>
      <p:pic>
        <p:nvPicPr>
          <p:cNvPr id="8" name="Picture 7" descr="MSN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323" y="3807961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1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SFP1, STB5, SWI4, and SWI5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STB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846" y="781951"/>
            <a:ext cx="3779520" cy="2834640"/>
          </a:xfrm>
          <a:prstGeom prst="rect">
            <a:avLst/>
          </a:prstGeom>
        </p:spPr>
      </p:pic>
      <p:pic>
        <p:nvPicPr>
          <p:cNvPr id="5" name="Picture 4" descr="SWI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428" y="3836620"/>
            <a:ext cx="3779520" cy="2834640"/>
          </a:xfrm>
          <a:prstGeom prst="rect">
            <a:avLst/>
          </a:prstGeom>
        </p:spPr>
      </p:pic>
      <p:pic>
        <p:nvPicPr>
          <p:cNvPr id="7" name="Picture 6" descr="SWI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737" y="3836620"/>
            <a:ext cx="3779520" cy="2834640"/>
          </a:xfrm>
          <a:prstGeom prst="rect">
            <a:avLst/>
          </a:prstGeom>
        </p:spPr>
      </p:pic>
      <p:pic>
        <p:nvPicPr>
          <p:cNvPr id="8" name="Picture 7" descr="SFP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791" y="787116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2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YHP1, YOX1, and ZAP1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ZAP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527" y="2342703"/>
            <a:ext cx="3779520" cy="2834640"/>
          </a:xfrm>
          <a:prstGeom prst="rect">
            <a:avLst/>
          </a:prstGeom>
        </p:spPr>
      </p:pic>
      <p:pic>
        <p:nvPicPr>
          <p:cNvPr id="4" name="Picture 3" descr="YHP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495" y="832555"/>
            <a:ext cx="3779520" cy="2834640"/>
          </a:xfrm>
          <a:prstGeom prst="rect">
            <a:avLst/>
          </a:prstGeom>
        </p:spPr>
      </p:pic>
      <p:pic>
        <p:nvPicPr>
          <p:cNvPr id="5" name="Picture 4" descr="YOX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617" y="3839066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4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5-genes_28-edges_degree-distribution_20161030_23.32.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48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80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768" y="92155"/>
            <a:ext cx="1061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Unweighted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dHAP4 Network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6" descr="dHAP4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" b="896"/>
          <a:stretch>
            <a:fillRect/>
          </a:stretch>
        </p:blipFill>
        <p:spPr>
          <a:xfrm>
            <a:off x="1083318" y="705762"/>
            <a:ext cx="9917966" cy="615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6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768" y="92155"/>
            <a:ext cx="1061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Weighted dHAP4 Network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 descr="dHAP4 Network--Weight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1100" b="1100"/>
          <a:stretch/>
        </p:blipFill>
        <p:spPr>
          <a:xfrm>
            <a:off x="1252881" y="715530"/>
            <a:ext cx="9439521" cy="615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5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757" y="128337"/>
            <a:ext cx="10515600" cy="975547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WT GRNmap Testing Results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0757" y="1103884"/>
            <a:ext cx="3650401" cy="37199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 of: 2016 Oct. 30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2573" y="2079431"/>
            <a:ext cx="2446421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 composed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following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genes: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ABF1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ACE2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AFT2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ASF1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ASH1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CIN5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GCN4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GLN3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HAP4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HMO1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MSN2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SFP1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SWI4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YHP1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YOX1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ZAP1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1" descr="wt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" b="1056"/>
          <a:stretch>
            <a:fillRect/>
          </a:stretch>
        </p:blipFill>
        <p:spPr>
          <a:xfrm>
            <a:off x="2970688" y="2059138"/>
            <a:ext cx="7348579" cy="45584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5454" y="1156101"/>
            <a:ext cx="2502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WT Information:</a:t>
            </a:r>
          </a:p>
          <a:p>
            <a:r>
              <a:rPr lang="en-US" b="1" dirty="0" smtClean="0"/>
              <a:t>16</a:t>
            </a:r>
            <a:r>
              <a:rPr lang="en-US" dirty="0" smtClean="0"/>
              <a:t> Nodes (Genes)</a:t>
            </a:r>
          </a:p>
          <a:p>
            <a:r>
              <a:rPr lang="en-US" b="1" dirty="0" smtClean="0"/>
              <a:t>36</a:t>
            </a:r>
            <a:r>
              <a:rPr lang="en-US" dirty="0" smtClean="0"/>
              <a:t> Edges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01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228988"/>
              </p:ext>
            </p:extLst>
          </p:nvPr>
        </p:nvGraphicFramePr>
        <p:xfrm>
          <a:off x="2485930" y="856832"/>
          <a:ext cx="7234575" cy="6001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1525"/>
                <a:gridCol w="2411525"/>
                <a:gridCol w="2411525"/>
              </a:tblGrid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id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production_rate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threshold_b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ACE2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0.1632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0.6002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ASH1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2.0268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cs-CZ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1.7884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CIN5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0.9511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2.3690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GCR2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0.2351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0.2351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GLN3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0.2878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0.8206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HAP4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1.6726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0.7266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HMO1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0.2387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0.9680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MSN2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0.8824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4.7489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SFP1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1.2094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1.0399</a:t>
                      </a:r>
                      <a:endParaRPr lang="uk-UA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STB5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0.3204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0.5771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SWI4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0.2412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0.3262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SWI5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1.2497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0.5910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YHP1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0.3411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2.3043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YOX1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0.8646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2.0954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ZAP1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0.1298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0.1298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21895" y="195370"/>
            <a:ext cx="10933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Optimized Production Rates and Threshold B Values for the dHAP4 Network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47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134" y="0"/>
            <a:ext cx="11328066" cy="1163554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dZAP1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Testing Results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71" y="1163554"/>
            <a:ext cx="3066382" cy="472741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 of: 2016 Oct. 30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047110"/>
            <a:ext cx="2903621" cy="4708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 composed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following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en-US" sz="1600" b="1" dirty="0" smtClean="0">
                <a:latin typeface="Arial"/>
                <a:cs typeface="Arial"/>
              </a:rPr>
              <a:t>ABF1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ACE2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CIN5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CST6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GCN4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GCR2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GLN3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HAP4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HMO1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HSF1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MCM1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MGA2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MSN2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MSN4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SWI4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ZAP1 </a:t>
            </a:r>
            <a:endParaRPr lang="en-US" sz="1500" b="1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361751" y="45476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Content Placeholder 4" descr="dZAP1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" b="1178"/>
          <a:stretch>
            <a:fillRect/>
          </a:stretch>
        </p:blipFill>
        <p:spPr>
          <a:xfrm>
            <a:off x="2903621" y="2117559"/>
            <a:ext cx="7364167" cy="45680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19432" y="1159005"/>
            <a:ext cx="2534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dZAP1 Information:</a:t>
            </a:r>
          </a:p>
          <a:p>
            <a:r>
              <a:rPr lang="en-US" b="1" dirty="0" smtClean="0"/>
              <a:t>16</a:t>
            </a:r>
            <a:r>
              <a:rPr lang="en-US" dirty="0" smtClean="0"/>
              <a:t> Nodes (Genes)</a:t>
            </a:r>
          </a:p>
          <a:p>
            <a:r>
              <a:rPr lang="en-US" b="1" dirty="0" smtClean="0"/>
              <a:t>27</a:t>
            </a:r>
            <a:r>
              <a:rPr lang="en-US" dirty="0" smtClean="0"/>
              <a:t> Edges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21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 Outputs – dZAP1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194562"/>
              </p:ext>
            </p:extLst>
          </p:nvPr>
        </p:nvGraphicFramePr>
        <p:xfrm>
          <a:off x="1208235" y="2616945"/>
          <a:ext cx="9386534" cy="34260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3267"/>
                <a:gridCol w="4693267"/>
              </a:tblGrid>
              <a:tr h="5710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Parameter</a:t>
                      </a:r>
                    </a:p>
                  </a:txBody>
                  <a:tcPr marL="19555" marR="19555" marT="19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Value</a:t>
                      </a:r>
                    </a:p>
                  </a:txBody>
                  <a:tcPr marL="19555" marR="19555" marT="19555" marB="0" anchor="ctr"/>
                </a:tc>
              </a:tr>
              <a:tr h="5710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Penalty</a:t>
                      </a:r>
                    </a:p>
                  </a:txBody>
                  <a:tcPr marL="19555" marR="19555" marT="19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1.8276</a:t>
                      </a:r>
                      <a:endParaRPr lang="nb-NO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9555" marR="19555" marT="19555" marB="0" anchor="ctr"/>
                </a:tc>
              </a:tr>
              <a:tr h="5710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LSE</a:t>
                      </a:r>
                    </a:p>
                  </a:txBody>
                  <a:tcPr marL="19555" marR="19555" marT="19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0.8602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9555" marR="19555" marT="19555" marB="0" anchor="ctr"/>
                </a:tc>
              </a:tr>
              <a:tr h="5710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min LSE</a:t>
                      </a:r>
                    </a:p>
                  </a:txBody>
                  <a:tcPr marL="19555" marR="19555" marT="19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0.6156</a:t>
                      </a:r>
                      <a:endParaRPr lang="nb-NO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9555" marR="19555" marT="19555" marB="0" anchor="ctr"/>
                </a:tc>
              </a:tr>
              <a:tr h="5710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LSE/</a:t>
                      </a:r>
                      <a:r>
                        <a:rPr lang="en-US" sz="2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minLSE</a:t>
                      </a: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ratio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9555" marR="19555" marT="19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1.3973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9555" marR="19555" marT="19555" marB="0" anchor="ctr"/>
                </a:tc>
              </a:tr>
              <a:tr h="5710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</a:t>
                      </a: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teration 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count</a:t>
                      </a:r>
                    </a:p>
                  </a:txBody>
                  <a:tcPr marL="19555" marR="19555" marT="19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76,769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9555" marR="19555" marT="1955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967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ABF1, ACE2, CIN5, and CST6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BF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89" y="847934"/>
            <a:ext cx="3779520" cy="2834640"/>
          </a:xfrm>
          <a:prstGeom prst="rect">
            <a:avLst/>
          </a:prstGeom>
        </p:spPr>
      </p:pic>
      <p:pic>
        <p:nvPicPr>
          <p:cNvPr id="5" name="Picture 4" descr="ACE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041" y="847934"/>
            <a:ext cx="3779520" cy="2834640"/>
          </a:xfrm>
          <a:prstGeom prst="rect">
            <a:avLst/>
          </a:prstGeom>
        </p:spPr>
      </p:pic>
      <p:pic>
        <p:nvPicPr>
          <p:cNvPr id="7" name="Picture 6" descr="CIN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91" y="3836621"/>
            <a:ext cx="3779520" cy="2834640"/>
          </a:xfrm>
          <a:prstGeom prst="rect">
            <a:avLst/>
          </a:prstGeom>
        </p:spPr>
      </p:pic>
      <p:pic>
        <p:nvPicPr>
          <p:cNvPr id="8" name="Picture 7" descr="CST6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786" y="3836620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GCN4, GCR2, GLN3, AND HAP4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GCR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64" y="867039"/>
            <a:ext cx="3779520" cy="2834640"/>
          </a:xfrm>
          <a:prstGeom prst="rect">
            <a:avLst/>
          </a:prstGeom>
        </p:spPr>
      </p:pic>
      <p:pic>
        <p:nvPicPr>
          <p:cNvPr id="5" name="Picture 4" descr="GLN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457" y="3836185"/>
            <a:ext cx="3779520" cy="2834640"/>
          </a:xfrm>
          <a:prstGeom prst="rect">
            <a:avLst/>
          </a:prstGeom>
        </p:spPr>
      </p:pic>
      <p:pic>
        <p:nvPicPr>
          <p:cNvPr id="7" name="Picture 6" descr="GCN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451" y="853264"/>
            <a:ext cx="3779520" cy="2834640"/>
          </a:xfrm>
          <a:prstGeom prst="rect">
            <a:avLst/>
          </a:prstGeom>
        </p:spPr>
      </p:pic>
      <p:pic>
        <p:nvPicPr>
          <p:cNvPr id="8" name="Picture 7" descr="HAP4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586" y="3830966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1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HMO1, HSF1, MCM1, and MGA2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HSF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904" y="835860"/>
            <a:ext cx="3779520" cy="2834640"/>
          </a:xfrm>
          <a:prstGeom prst="rect">
            <a:avLst/>
          </a:prstGeom>
        </p:spPr>
      </p:pic>
      <p:pic>
        <p:nvPicPr>
          <p:cNvPr id="5" name="Picture 4" descr="MCM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728" y="3830966"/>
            <a:ext cx="3779520" cy="2834640"/>
          </a:xfrm>
          <a:prstGeom prst="rect">
            <a:avLst/>
          </a:prstGeom>
        </p:spPr>
      </p:pic>
      <p:pic>
        <p:nvPicPr>
          <p:cNvPr id="7" name="Picture 6" descr="HMO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456" y="837973"/>
            <a:ext cx="3779520" cy="2834640"/>
          </a:xfrm>
          <a:prstGeom prst="rect">
            <a:avLst/>
          </a:prstGeom>
        </p:spPr>
      </p:pic>
      <p:pic>
        <p:nvPicPr>
          <p:cNvPr id="8" name="Picture 7" descr="MGA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304" y="3836194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4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MSN2, MSN4, SWI4, AND ZAP1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MSN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66" y="829694"/>
            <a:ext cx="3779520" cy="2834640"/>
          </a:xfrm>
          <a:prstGeom prst="rect">
            <a:avLst/>
          </a:prstGeom>
        </p:spPr>
      </p:pic>
      <p:pic>
        <p:nvPicPr>
          <p:cNvPr id="5" name="Picture 4" descr="MSN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000" y="830528"/>
            <a:ext cx="3779520" cy="2834640"/>
          </a:xfrm>
          <a:prstGeom prst="rect">
            <a:avLst/>
          </a:prstGeom>
        </p:spPr>
      </p:pic>
      <p:pic>
        <p:nvPicPr>
          <p:cNvPr id="7" name="Picture 6" descr="SWI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69" y="3817947"/>
            <a:ext cx="3779520" cy="2834640"/>
          </a:xfrm>
          <a:prstGeom prst="rect">
            <a:avLst/>
          </a:prstGeom>
        </p:spPr>
      </p:pic>
      <p:pic>
        <p:nvPicPr>
          <p:cNvPr id="8" name="Picture 7" descr="ZAP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817" y="3817947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7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6-genes_27-edges_degree-distribution_20161030_23.33.3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83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768" y="92155"/>
            <a:ext cx="1061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Unweighted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dZAP1 Network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4" descr="dZAP1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" b="1178"/>
          <a:stretch>
            <a:fillRect/>
          </a:stretch>
        </p:blipFill>
        <p:spPr>
          <a:xfrm>
            <a:off x="1008606" y="682590"/>
            <a:ext cx="9955321" cy="617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9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768" y="92155"/>
            <a:ext cx="1061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Weighted dZAP1 Network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6" descr="dZAP1 Network--Weight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4" b="1254"/>
          <a:stretch>
            <a:fillRect/>
          </a:stretch>
        </p:blipFill>
        <p:spPr>
          <a:xfrm>
            <a:off x="1128807" y="687370"/>
            <a:ext cx="9947614" cy="617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25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 Outputs - WT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038847"/>
              </p:ext>
            </p:extLst>
          </p:nvPr>
        </p:nvGraphicFramePr>
        <p:xfrm>
          <a:off x="1627656" y="1936548"/>
          <a:ext cx="9313060" cy="4303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6530"/>
                <a:gridCol w="4656530"/>
              </a:tblGrid>
              <a:tr h="717305"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71730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Penalty Term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2.5923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71730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LSE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0.8194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71730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minLSE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0.5768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71730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LSE:minLSE</a:t>
                      </a:r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ratio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1.4206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71730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Iteration Count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109,718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464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1895" y="195370"/>
            <a:ext cx="10933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Optimized Production Rates and Threshold B Values for the dZAP1 Network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487077"/>
              </p:ext>
            </p:extLst>
          </p:nvPr>
        </p:nvGraphicFramePr>
        <p:xfrm>
          <a:off x="2636588" y="749356"/>
          <a:ext cx="6930942" cy="6108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0314"/>
                <a:gridCol w="2310314"/>
                <a:gridCol w="2310314"/>
              </a:tblGrid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id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production_rate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threshold_b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ABF1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0.0576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0.0576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ACE2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0.2315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1.5390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CIN5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1.9157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0.5369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CST6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0.2917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0.0235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GCN4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0.0456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0.9424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GCR2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0.2278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0.2278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GLN3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1.3572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fi-FI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0.4477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HAP4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1.7046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0.1702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HMO1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0.2390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0.3849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HSF1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0.1079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0.0950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MCM1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0.1429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0.2643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MGA2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0.3076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fi-FI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0.0397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MSN2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1.3539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0.6478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MSN4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1.4054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1.7175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SWI4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0.2128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hr-H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2.7446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ZAP1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0.1307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0.1307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116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435" y="818147"/>
            <a:ext cx="3791712" cy="2843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21" y="818147"/>
            <a:ext cx="3791712" cy="2843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463" y="3796123"/>
            <a:ext cx="3791712" cy="2843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21" y="3796123"/>
            <a:ext cx="3791712" cy="2843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ABF1, ACE2, AFT2, AND ASF1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51790"/>
              </p:ext>
            </p:extLst>
          </p:nvPr>
        </p:nvGraphicFramePr>
        <p:xfrm>
          <a:off x="5232400" y="781050"/>
          <a:ext cx="850900" cy="1139190"/>
        </p:xfrm>
        <a:graphic>
          <a:graphicData uri="http://schemas.openxmlformats.org/drawingml/2006/table">
            <a:tbl>
              <a:tblPr/>
              <a:tblGrid>
                <a:gridCol w="850900"/>
              </a:tblGrid>
              <a:tr h="1962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0.0055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0.0148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0.1095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0.0004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0.5993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0.0895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872385"/>
              </p:ext>
            </p:extLst>
          </p:nvPr>
        </p:nvGraphicFramePr>
        <p:xfrm>
          <a:off x="10366375" y="770522"/>
          <a:ext cx="850900" cy="1143000"/>
        </p:xfrm>
        <a:graphic>
          <a:graphicData uri="http://schemas.openxmlformats.org/drawingml/2006/table">
            <a:tbl>
              <a:tblPr/>
              <a:tblGrid>
                <a:gridCol w="850900"/>
              </a:tblGrid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0.7624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0.4462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0.7855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0.2916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0.8258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0.0457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718297"/>
              </p:ext>
            </p:extLst>
          </p:nvPr>
        </p:nvGraphicFramePr>
        <p:xfrm>
          <a:off x="5203825" y="3748498"/>
          <a:ext cx="850900" cy="1143000"/>
        </p:xfrm>
        <a:graphic>
          <a:graphicData uri="http://schemas.openxmlformats.org/drawingml/2006/table">
            <a:tbl>
              <a:tblPr/>
              <a:tblGrid>
                <a:gridCol w="850900"/>
              </a:tblGrid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0.9361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0.7004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0.0343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0.0045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0.993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0.0159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475000"/>
              </p:ext>
            </p:extLst>
          </p:nvPr>
        </p:nvGraphicFramePr>
        <p:xfrm>
          <a:off x="10367043" y="3747656"/>
          <a:ext cx="850900" cy="1143000"/>
        </p:xfrm>
        <a:graphic>
          <a:graphicData uri="http://schemas.openxmlformats.org/drawingml/2006/table">
            <a:tbl>
              <a:tblPr/>
              <a:tblGrid>
                <a:gridCol w="850900"/>
              </a:tblGrid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0.0298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0.4193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0.4165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0.2305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0.8447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0.1669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630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95" y="818148"/>
            <a:ext cx="3791712" cy="2843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190" y="818148"/>
            <a:ext cx="3791712" cy="2843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95" y="3838394"/>
            <a:ext cx="3791712" cy="2843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190" y="3838394"/>
            <a:ext cx="3791712" cy="2843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ASH1, CIN5, GCN4, AND GLN3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507184"/>
              </p:ext>
            </p:extLst>
          </p:nvPr>
        </p:nvGraphicFramePr>
        <p:xfrm>
          <a:off x="5146675" y="780048"/>
          <a:ext cx="850900" cy="1143000"/>
        </p:xfrm>
        <a:graphic>
          <a:graphicData uri="http://schemas.openxmlformats.org/drawingml/2006/table">
            <a:tbl>
              <a:tblPr/>
              <a:tblGrid>
                <a:gridCol w="850900"/>
              </a:tblGrid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0.0829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0.0091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0.5202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0.0723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0.7639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0.4535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545011"/>
              </p:ext>
            </p:extLst>
          </p:nvPr>
        </p:nvGraphicFramePr>
        <p:xfrm>
          <a:off x="10433718" y="780048"/>
          <a:ext cx="850900" cy="1143000"/>
        </p:xfrm>
        <a:graphic>
          <a:graphicData uri="http://schemas.openxmlformats.org/drawingml/2006/table">
            <a:tbl>
              <a:tblPr/>
              <a:tblGrid>
                <a:gridCol w="850900"/>
              </a:tblGrid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0.0662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0.6188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0.0163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0.0112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0.4113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52547"/>
              </p:ext>
            </p:extLst>
          </p:nvPr>
        </p:nvGraphicFramePr>
        <p:xfrm>
          <a:off x="5146675" y="3800294"/>
          <a:ext cx="850900" cy="1143000"/>
        </p:xfrm>
        <a:graphic>
          <a:graphicData uri="http://schemas.openxmlformats.org/drawingml/2006/table">
            <a:tbl>
              <a:tblPr/>
              <a:tblGrid>
                <a:gridCol w="850900"/>
              </a:tblGrid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0.6297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0.2761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0.2751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0.5058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0.9118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0.5207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935516"/>
              </p:ext>
            </p:extLst>
          </p:nvPr>
        </p:nvGraphicFramePr>
        <p:xfrm>
          <a:off x="10433050" y="3795282"/>
          <a:ext cx="850900" cy="1143000"/>
        </p:xfrm>
        <a:graphic>
          <a:graphicData uri="http://schemas.openxmlformats.org/drawingml/2006/table">
            <a:tbl>
              <a:tblPr/>
              <a:tblGrid>
                <a:gridCol w="850900"/>
              </a:tblGrid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0.4189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0.5468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0.6094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0.5189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0.9281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0.1171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230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590" y="898358"/>
            <a:ext cx="3791712" cy="2843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262" y="898358"/>
            <a:ext cx="3791712" cy="2843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590" y="3866147"/>
            <a:ext cx="3791712" cy="2843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262" y="3866147"/>
            <a:ext cx="3791712" cy="2843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HAP4, HMO1, MSN2, AND SFP1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162500"/>
              </p:ext>
            </p:extLst>
          </p:nvPr>
        </p:nvGraphicFramePr>
        <p:xfrm>
          <a:off x="5251450" y="850733"/>
          <a:ext cx="850900" cy="1143000"/>
        </p:xfrm>
        <a:graphic>
          <a:graphicData uri="http://schemas.openxmlformats.org/drawingml/2006/table">
            <a:tbl>
              <a:tblPr/>
              <a:tblGrid>
                <a:gridCol w="850900"/>
              </a:tblGrid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0.7307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0.4821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0.0773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0.4165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0.9262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0.0157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916302"/>
              </p:ext>
            </p:extLst>
          </p:nvPr>
        </p:nvGraphicFramePr>
        <p:xfrm>
          <a:off x="5251450" y="3818342"/>
          <a:ext cx="850900" cy="1143000"/>
        </p:xfrm>
        <a:graphic>
          <a:graphicData uri="http://schemas.openxmlformats.org/drawingml/2006/table">
            <a:tbl>
              <a:tblPr/>
              <a:tblGrid>
                <a:gridCol w="850900"/>
              </a:tblGrid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0.3056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0.2208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0.3427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0.0168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0.8021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0.0836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707929"/>
              </p:ext>
            </p:extLst>
          </p:nvPr>
        </p:nvGraphicFramePr>
        <p:xfrm>
          <a:off x="10080625" y="3818342"/>
          <a:ext cx="850900" cy="1143000"/>
        </p:xfrm>
        <a:graphic>
          <a:graphicData uri="http://schemas.openxmlformats.org/drawingml/2006/table">
            <a:tbl>
              <a:tblPr/>
              <a:tblGrid>
                <a:gridCol w="850900"/>
              </a:tblGrid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0.4097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0.0494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0.0751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0.0533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0.8354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0.0021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567698"/>
              </p:ext>
            </p:extLst>
          </p:nvPr>
        </p:nvGraphicFramePr>
        <p:xfrm>
          <a:off x="10080625" y="850733"/>
          <a:ext cx="850900" cy="1143000"/>
        </p:xfrm>
        <a:graphic>
          <a:graphicData uri="http://schemas.openxmlformats.org/drawingml/2006/table">
            <a:tbl>
              <a:tblPr/>
              <a:tblGrid>
                <a:gridCol w="850900"/>
              </a:tblGrid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Within Strain ANOVA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0.0397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36699"/>
                          </a:solidFill>
                          <a:effectLst/>
                          <a:latin typeface="Arial"/>
                        </a:rPr>
                        <a:t>0.0022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CC0000"/>
                          </a:solidFill>
                          <a:effectLst/>
                          <a:latin typeface="Arial"/>
                        </a:rPr>
                        <a:t>0.0025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9900"/>
                          </a:solidFill>
                          <a:effectLst/>
                          <a:latin typeface="Arial"/>
                        </a:rPr>
                        <a:t>0.4244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9933"/>
                          </a:solidFill>
                          <a:effectLst/>
                          <a:latin typeface="Arial"/>
                        </a:rPr>
                        <a:t>0.5758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9900CC"/>
                          </a:solidFill>
                          <a:effectLst/>
                          <a:latin typeface="Arial"/>
                        </a:rPr>
                        <a:t>0.0011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046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583</TotalTime>
  <Words>1420</Words>
  <Application>Microsoft Office PowerPoint</Application>
  <PresentationFormat>Widescreen</PresentationFormat>
  <Paragraphs>678</Paragraphs>
  <Slides>60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Calibri Light</vt:lpstr>
      <vt:lpstr>Office Theme</vt:lpstr>
      <vt:lpstr>Microsoft Excel Worksheet</vt:lpstr>
      <vt:lpstr>GRNmap Testing and Results</vt:lpstr>
      <vt:lpstr>Last week, we tested GRNmap with our 5 database-generated Networks.</vt:lpstr>
      <vt:lpstr>PowerPoint Presentation</vt:lpstr>
      <vt:lpstr>Weighted GRNSight visualizations of the database-derived GRNs from all 5 strains</vt:lpstr>
      <vt:lpstr>WT GRNmap Testing Results</vt:lpstr>
      <vt:lpstr>Parameter Outputs - WT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dCIN5 17 gene GRNmap Testing Results</vt:lpstr>
      <vt:lpstr>Parameter Output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Parameter Output</vt:lpstr>
      <vt:lpstr>GRNmap Output Estimation of CIN5, GCR2, GLN3 and HAP4</vt:lpstr>
      <vt:lpstr>GRNmap Output Estimation of HMO1, MGA2, MSN2, and RDS3</vt:lpstr>
      <vt:lpstr>GRNmap Output Estimation of SFP1, STB5, SWI4, and SWI5</vt:lpstr>
      <vt:lpstr>GRNmap Output Estimation of YHP1 and YOX1</vt:lpstr>
      <vt:lpstr>Degree distribution</vt:lpstr>
      <vt:lpstr>PowerPoint Presentation</vt:lpstr>
      <vt:lpstr>dGLN3  GRNmap Testing Results</vt:lpstr>
      <vt:lpstr>Parameter Outputs – dGLN3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dHAP4 GRNmap Testing Results</vt:lpstr>
      <vt:lpstr>Parameter Outputs – dhap4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dZAP1 GRNmap Testing Results</vt:lpstr>
      <vt:lpstr>Parameter Outputs – dZAP1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LMU-ITS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GRNmaP Testing</dc:title>
  <dc:creator>Williams, Natalie</dc:creator>
  <cp:lastModifiedBy>Williams, Natalie</cp:lastModifiedBy>
  <cp:revision>75</cp:revision>
  <dcterms:created xsi:type="dcterms:W3CDTF">2016-10-30T23:21:05Z</dcterms:created>
  <dcterms:modified xsi:type="dcterms:W3CDTF">2016-12-01T00:13:27Z</dcterms:modified>
</cp:coreProperties>
</file>